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sldIdLst>
    <p:sldId id="258" r:id="rId5"/>
    <p:sldId id="257" r:id="rId6"/>
  </p:sldIdLst>
  <p:sldSz cx="10691813" cy="7559675"/>
  <p:notesSz cx="6797675" cy="9872663"/>
  <p:defaultTextStyle>
    <a:defPPr>
      <a:defRPr lang="de-DE"/>
    </a:defPPr>
    <a:lvl1pPr marL="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Funk" initials="LF" lastIdx="1" clrIdx="0"/>
  <p:cmAuthor id="2" name="Lisa Funk" initials="LF [2]" lastIdx="1" clrIdx="1"/>
  <p:cmAuthor id="3" name="Janine Brühwiler" initials="JB" lastIdx="10" clrIdx="2">
    <p:extLst>
      <p:ext uri="{19B8F6BF-5375-455C-9EA6-DF929625EA0E}">
        <p15:presenceInfo xmlns:p15="http://schemas.microsoft.com/office/powerpoint/2012/main" userId="S::janine.bruehwiler@a-primo.ch::e96373a0-94cc-473a-932c-92beb0f2eb65" providerId="AD"/>
      </p:ext>
    </p:extLst>
  </p:cmAuthor>
  <p:cmAuthor id="4" name="Magali Grossenbacher" initials="MG" lastIdx="5" clrIdx="3">
    <p:extLst>
      <p:ext uri="{19B8F6BF-5375-455C-9EA6-DF929625EA0E}">
        <p15:presenceInfo xmlns:p15="http://schemas.microsoft.com/office/powerpoint/2012/main" userId="S::magali.grossenbacher@a-primo.ch::32769a84-be21-4629-86e5-458ec5cec4f1" providerId="AD"/>
      </p:ext>
    </p:extLst>
  </p:cmAuthor>
  <p:cmAuthor id="5" name="Anke Moors" initials="AM" lastIdx="3" clrIdx="4">
    <p:extLst>
      <p:ext uri="{19B8F6BF-5375-455C-9EA6-DF929625EA0E}">
        <p15:presenceInfo xmlns:p15="http://schemas.microsoft.com/office/powerpoint/2012/main" userId="S::anke.moors@a-primo.ch::3cfe7952-9f46-4a3e-a79b-bb8787f76ea1" providerId="AD"/>
      </p:ext>
    </p:extLst>
  </p:cmAuthor>
  <p:cmAuthor id="6" name="Erika Dähler" initials="ED" lastIdx="1" clrIdx="5">
    <p:extLst>
      <p:ext uri="{19B8F6BF-5375-455C-9EA6-DF929625EA0E}">
        <p15:presenceInfo xmlns:p15="http://schemas.microsoft.com/office/powerpoint/2012/main" userId="S::erika.daehler@a-primo.ch::c10509f0-7115-40d7-a254-802c09ea48b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7A2C"/>
    <a:srgbClr val="F9D1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A6C9E3-E73A-8494-B639-410BE8E70004}" v="5" dt="2025-04-03T11:06:55.9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ber Ines" userId="222cb372-52fa-430c-924a-e2d50261245e" providerId="ADAL" clId="{501600A2-C6F1-4101-98A3-1E3373A2DE76}"/>
    <pc:docChg chg="modSld">
      <pc:chgData name="Graber Ines" userId="222cb372-52fa-430c-924a-e2d50261245e" providerId="ADAL" clId="{501600A2-C6F1-4101-98A3-1E3373A2DE76}" dt="2025-04-02T14:12:32.531" v="29" actId="20577"/>
      <pc:docMkLst>
        <pc:docMk/>
      </pc:docMkLst>
      <pc:sldChg chg="modSp mod">
        <pc:chgData name="Graber Ines" userId="222cb372-52fa-430c-924a-e2d50261245e" providerId="ADAL" clId="{501600A2-C6F1-4101-98A3-1E3373A2DE76}" dt="2025-04-02T14:12:32.531" v="29" actId="20577"/>
        <pc:sldMkLst>
          <pc:docMk/>
          <pc:sldMk cId="364331265" sldId="257"/>
        </pc:sldMkLst>
        <pc:graphicFrameChg chg="modGraphic">
          <ac:chgData name="Graber Ines" userId="222cb372-52fa-430c-924a-e2d50261245e" providerId="ADAL" clId="{501600A2-C6F1-4101-98A3-1E3373A2DE76}" dt="2025-04-02T14:12:32.531" v="29" actId="20577"/>
          <ac:graphicFrameMkLst>
            <pc:docMk/>
            <pc:sldMk cId="364331265" sldId="257"/>
            <ac:graphicFrameMk id="8" creationId="{FED0C1AD-D12E-458A-A224-150DF9032A52}"/>
          </ac:graphicFrameMkLst>
        </pc:graphicFrameChg>
      </pc:sldChg>
    </pc:docChg>
  </pc:docChgLst>
  <pc:docChgLst>
    <pc:chgData name="Zumstein Gabriela" userId="S::gabriela.zumstein@schule-stans.ch::c7934386-366f-466f-a0e9-56a5d63bec15" providerId="AD" clId="Web-{8FA6C9E3-E73A-8494-B639-410BE8E70004}"/>
    <pc:docChg chg="modSld">
      <pc:chgData name="Zumstein Gabriela" userId="S::gabriela.zumstein@schule-stans.ch::c7934386-366f-466f-a0e9-56a5d63bec15" providerId="AD" clId="Web-{8FA6C9E3-E73A-8494-B639-410BE8E70004}" dt="2025-04-03T11:06:54.615" v="3" actId="20577"/>
      <pc:docMkLst>
        <pc:docMk/>
      </pc:docMkLst>
      <pc:sldChg chg="modSp">
        <pc:chgData name="Zumstein Gabriela" userId="S::gabriela.zumstein@schule-stans.ch::c7934386-366f-466f-a0e9-56a5d63bec15" providerId="AD" clId="Web-{8FA6C9E3-E73A-8494-B639-410BE8E70004}" dt="2025-04-03T11:06:54.615" v="3" actId="20577"/>
        <pc:sldMkLst>
          <pc:docMk/>
          <pc:sldMk cId="364331265" sldId="257"/>
        </pc:sldMkLst>
        <pc:spChg chg="mod">
          <ac:chgData name="Zumstein Gabriela" userId="S::gabriela.zumstein@schule-stans.ch::c7934386-366f-466f-a0e9-56a5d63bec15" providerId="AD" clId="Web-{8FA6C9E3-E73A-8494-B639-410BE8E70004}" dt="2025-04-03T11:06:54.615" v="3" actId="20577"/>
          <ac:spMkLst>
            <pc:docMk/>
            <pc:sldMk cId="364331265" sldId="257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ung 3"/>
          <p:cNvGrpSpPr/>
          <p:nvPr userDrawn="1"/>
        </p:nvGrpSpPr>
        <p:grpSpPr>
          <a:xfrm>
            <a:off x="7470559" y="652498"/>
            <a:ext cx="2927546" cy="6550974"/>
            <a:chOff x="7389832" y="604891"/>
            <a:chExt cx="2927546" cy="6550974"/>
          </a:xfrm>
        </p:grpSpPr>
        <p:grpSp>
          <p:nvGrpSpPr>
            <p:cNvPr id="10" name="Gruppierung 9"/>
            <p:cNvGrpSpPr/>
            <p:nvPr/>
          </p:nvGrpSpPr>
          <p:grpSpPr>
            <a:xfrm>
              <a:off x="7389832" y="1446843"/>
              <a:ext cx="2927546" cy="5709022"/>
              <a:chOff x="6881426" y="1983174"/>
              <a:chExt cx="2927546" cy="5709022"/>
            </a:xfrm>
          </p:grpSpPr>
          <p:sp>
            <p:nvSpPr>
              <p:cNvPr id="12" name="Rechteck 11"/>
              <p:cNvSpPr/>
              <p:nvPr/>
            </p:nvSpPr>
            <p:spPr>
              <a:xfrm>
                <a:off x="6881426" y="1983174"/>
                <a:ext cx="222969" cy="506466"/>
              </a:xfrm>
              <a:prstGeom prst="rect">
                <a:avLst/>
              </a:prstGeom>
              <a:solidFill>
                <a:srgbClr val="F08100"/>
              </a:solidFill>
              <a:ln>
                <a:solidFill>
                  <a:srgbClr val="F08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462"/>
              </a:p>
            </p:txBody>
          </p:sp>
          <p:grpSp>
            <p:nvGrpSpPr>
              <p:cNvPr id="13" name="Gruppierung 12"/>
              <p:cNvGrpSpPr/>
              <p:nvPr/>
            </p:nvGrpSpPr>
            <p:grpSpPr>
              <a:xfrm>
                <a:off x="6897301" y="1983175"/>
                <a:ext cx="2911671" cy="5709021"/>
                <a:chOff x="6897301" y="1983175"/>
                <a:chExt cx="2911671" cy="5709021"/>
              </a:xfrm>
            </p:grpSpPr>
            <p:pic>
              <p:nvPicPr>
                <p:cNvPr id="14" name="Bild 1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0618" y="6847834"/>
                  <a:ext cx="1090467" cy="844362"/>
                </a:xfrm>
                <a:prstGeom prst="rect">
                  <a:avLst/>
                </a:prstGeom>
              </p:spPr>
            </p:pic>
            <p:sp>
              <p:nvSpPr>
                <p:cNvPr id="16" name="Rechtwinkliges Dreieck 15"/>
                <p:cNvSpPr/>
                <p:nvPr/>
              </p:nvSpPr>
              <p:spPr>
                <a:xfrm rot="10800000">
                  <a:off x="6897301" y="2502007"/>
                  <a:ext cx="168885" cy="114675"/>
                </a:xfrm>
                <a:prstGeom prst="rtTriangl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de-DE" sz="1462"/>
                </a:p>
              </p:txBody>
            </p:sp>
            <p:sp>
              <p:nvSpPr>
                <p:cNvPr id="15" name="Parallelogramm 14"/>
                <p:cNvSpPr/>
                <p:nvPr/>
              </p:nvSpPr>
              <p:spPr>
                <a:xfrm>
                  <a:off x="6935510" y="1983175"/>
                  <a:ext cx="2873462" cy="506468"/>
                </a:xfrm>
                <a:prstGeom prst="parallelogram">
                  <a:avLst>
                    <a:gd name="adj" fmla="val 21059"/>
                  </a:avLst>
                </a:prstGeom>
                <a:solidFill>
                  <a:srgbClr val="F08100"/>
                </a:solidFill>
                <a:ln>
                  <a:solidFill>
                    <a:srgbClr val="F08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de-DE" sz="1462"/>
                </a:p>
              </p:txBody>
            </p:sp>
            <p:sp>
              <p:nvSpPr>
                <p:cNvPr id="17" name="Textfeld 16"/>
                <p:cNvSpPr txBox="1"/>
                <p:nvPr/>
              </p:nvSpPr>
              <p:spPr>
                <a:xfrm>
                  <a:off x="7080251" y="2009564"/>
                  <a:ext cx="2531157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b="1">
                      <a:solidFill>
                        <a:schemeClr val="bg1"/>
                      </a:solidFill>
                      <a:latin typeface="+mn-lt"/>
                      <a:ea typeface="Arial" charset="0"/>
                      <a:cs typeface="Arial" charset="0"/>
                    </a:rPr>
                    <a:t>Gut vorbereitet in den Kindergarten</a:t>
                  </a:r>
                </a:p>
                <a:p>
                  <a:r>
                    <a:rPr lang="de-DE" sz="1000" b="0">
                      <a:solidFill>
                        <a:schemeClr val="bg1"/>
                      </a:solidFill>
                      <a:latin typeface="+mn-lt"/>
                      <a:ea typeface="Arial" charset="0"/>
                      <a:cs typeface="Arial" charset="0"/>
                    </a:rPr>
                    <a:t>mit 8 Eltern-</a:t>
                  </a:r>
                  <a:r>
                    <a:rPr lang="de-DE" sz="1000" b="0" err="1">
                      <a:solidFill>
                        <a:schemeClr val="bg1"/>
                      </a:solidFill>
                      <a:latin typeface="+mn-lt"/>
                      <a:ea typeface="Arial" charset="0"/>
                      <a:cs typeface="Arial" charset="0"/>
                    </a:rPr>
                    <a:t>Kindtreffen</a:t>
                  </a:r>
                  <a:endParaRPr lang="de-DE" sz="1000" b="0">
                    <a:solidFill>
                      <a:schemeClr val="bg1"/>
                    </a:solidFill>
                    <a:latin typeface="+mn-lt"/>
                    <a:ea typeface="Arial" charset="0"/>
                    <a:cs typeface="Arial" charset="0"/>
                  </a:endParaRPr>
                </a:p>
                <a:p>
                  <a:endParaRPr lang="de-DE" sz="1000" b="0">
                    <a:solidFill>
                      <a:schemeClr val="bg1"/>
                    </a:solidFill>
                    <a:latin typeface="+mn-lt"/>
                    <a:ea typeface="Arial" charset="0"/>
                    <a:cs typeface="Arial" charset="0"/>
                  </a:endParaRPr>
                </a:p>
                <a:p>
                  <a:endParaRPr lang="de-DE" sz="1000" b="0">
                    <a:solidFill>
                      <a:schemeClr val="bg1"/>
                    </a:solidFill>
                    <a:latin typeface="+mn-lt"/>
                    <a:ea typeface="Arial" charset="0"/>
                    <a:cs typeface="Arial" charset="0"/>
                  </a:endParaRPr>
                </a:p>
              </p:txBody>
            </p:sp>
          </p:grpSp>
        </p:grpSp>
        <p:pic>
          <p:nvPicPr>
            <p:cNvPr id="3" name="Bild 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4592" y="604891"/>
              <a:ext cx="2325386" cy="496247"/>
            </a:xfrm>
            <a:prstGeom prst="rect">
              <a:avLst/>
            </a:prstGeom>
          </p:spPr>
        </p:pic>
      </p:grpSp>
      <p:sp>
        <p:nvSpPr>
          <p:cNvPr id="18" name="Rectangle 9">
            <a:extLst>
              <a:ext uri="{FF2B5EF4-FFF2-40B4-BE49-F238E27FC236}">
                <a16:creationId xmlns:a16="http://schemas.microsoft.com/office/drawing/2014/main" id="{19B8CA0F-179A-5A4E-B024-663A9A17657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84256" y="1494450"/>
            <a:ext cx="2913997" cy="319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600" b="1" i="0" u="none" strike="noStrike" cap="none" normalizeH="0" baseline="0">
                <a:ln>
                  <a:noFill/>
                </a:ln>
                <a:solidFill>
                  <a:schemeClr val="accent4"/>
                </a:solidFill>
                <a:effectLst/>
                <a:latin typeface="+mn-lt"/>
              </a:rPr>
              <a:t>Bereit für den Kindergarten?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Ihr Kind kommt bald in den Kindergarten. Ein wichtiger Schritt für Sie und Ihr Kind.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Kommen Sie mit Ihrem Kind an die </a:t>
            </a:r>
            <a:r>
              <a:rPr kumimoji="0" lang="de-DE" altLang="de-DE" sz="12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ping:pong-Treffen</a:t>
            </a: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und bereiten Sie sich gemeinsam auf diesen Schritt vor.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Wir freuen uns auf Sie!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2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Bild 32">
            <a:extLst>
              <a:ext uri="{FF2B5EF4-FFF2-40B4-BE49-F238E27FC236}">
                <a16:creationId xmlns:a16="http://schemas.microsoft.com/office/drawing/2014/main" id="{E0360158-6979-0640-A5AD-AFA39E98AB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232" y="652498"/>
            <a:ext cx="463742" cy="497207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E07C25EA-7B9E-3345-A2F8-8CCC8A6502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56" y="4685708"/>
            <a:ext cx="2814558" cy="183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D435849-1591-7F4E-A760-864B771802D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470559" y="2465833"/>
            <a:ext cx="2836998" cy="35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46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ung 8"/>
          <p:cNvGrpSpPr/>
          <p:nvPr userDrawn="1"/>
        </p:nvGrpSpPr>
        <p:grpSpPr>
          <a:xfrm>
            <a:off x="7468899" y="918366"/>
            <a:ext cx="2714445" cy="3428671"/>
            <a:chOff x="0" y="55972"/>
            <a:chExt cx="2509991" cy="2578619"/>
          </a:xfrm>
        </p:grpSpPr>
        <p:sp>
          <p:nvSpPr>
            <p:cNvPr id="12" name="Rechteck 11"/>
            <p:cNvSpPr/>
            <p:nvPr userDrawn="1"/>
          </p:nvSpPr>
          <p:spPr>
            <a:xfrm>
              <a:off x="0" y="55972"/>
              <a:ext cx="87086" cy="87086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cxnSp>
          <p:nvCxnSpPr>
            <p:cNvPr id="15" name="Gerade Verbindung 14"/>
            <p:cNvCxnSpPr/>
            <p:nvPr userDrawn="1"/>
          </p:nvCxnSpPr>
          <p:spPr>
            <a:xfrm>
              <a:off x="165737" y="737404"/>
              <a:ext cx="2344254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6" name="Gerade Verbindung 15"/>
            <p:cNvCxnSpPr/>
            <p:nvPr userDrawn="1"/>
          </p:nvCxnSpPr>
          <p:spPr>
            <a:xfrm>
              <a:off x="165737" y="1120927"/>
              <a:ext cx="2344254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" name="Gerade Verbindung 16"/>
            <p:cNvCxnSpPr/>
            <p:nvPr userDrawn="1"/>
          </p:nvCxnSpPr>
          <p:spPr>
            <a:xfrm>
              <a:off x="165737" y="1498718"/>
              <a:ext cx="2344254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0" name="Gerade Verbindung 19"/>
            <p:cNvCxnSpPr/>
            <p:nvPr userDrawn="1"/>
          </p:nvCxnSpPr>
          <p:spPr>
            <a:xfrm>
              <a:off x="165737" y="1871384"/>
              <a:ext cx="2344254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1" name="Gerade Verbindung 20"/>
            <p:cNvCxnSpPr/>
            <p:nvPr userDrawn="1"/>
          </p:nvCxnSpPr>
          <p:spPr>
            <a:xfrm>
              <a:off x="165737" y="2258930"/>
              <a:ext cx="2344254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2" name="Gerade Verbindung 21"/>
            <p:cNvCxnSpPr/>
            <p:nvPr userDrawn="1"/>
          </p:nvCxnSpPr>
          <p:spPr>
            <a:xfrm>
              <a:off x="165737" y="2634591"/>
              <a:ext cx="2344254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</p:grpSp>
      <p:pic>
        <p:nvPicPr>
          <p:cNvPr id="27" name="Bild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685" y="6299506"/>
            <a:ext cx="639641" cy="685800"/>
          </a:xfrm>
          <a:prstGeom prst="rect">
            <a:avLst/>
          </a:prstGeom>
        </p:spPr>
      </p:pic>
      <p:pic>
        <p:nvPicPr>
          <p:cNvPr id="28" name="Bild 26">
            <a:extLst>
              <a:ext uri="{FF2B5EF4-FFF2-40B4-BE49-F238E27FC236}">
                <a16:creationId xmlns:a16="http://schemas.microsoft.com/office/drawing/2014/main" id="{39CB1A85-1CBE-EE4F-88D9-B9B205988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122" y="5675732"/>
            <a:ext cx="427751" cy="458619"/>
          </a:xfrm>
          <a:prstGeom prst="rect">
            <a:avLst/>
          </a:prstGeom>
        </p:spPr>
      </p:pic>
      <p:pic>
        <p:nvPicPr>
          <p:cNvPr id="29" name="Bild 26">
            <a:extLst>
              <a:ext uri="{FF2B5EF4-FFF2-40B4-BE49-F238E27FC236}">
                <a16:creationId xmlns:a16="http://schemas.microsoft.com/office/drawing/2014/main" id="{C76DF885-EB2A-8740-9A20-C0FE4EC193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68" y="5299084"/>
            <a:ext cx="287394" cy="308134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361A0BE0-EA0F-7548-8F1B-6E48B3FA67FC}"/>
              </a:ext>
            </a:extLst>
          </p:cNvPr>
          <p:cNvSpPr/>
          <p:nvPr userDrawn="1"/>
        </p:nvSpPr>
        <p:spPr>
          <a:xfrm>
            <a:off x="270611" y="840116"/>
            <a:ext cx="2761484" cy="7013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600" b="1" i="0">
                <a:solidFill>
                  <a:schemeClr val="accent4"/>
                </a:solidFill>
                <a:effectLst/>
                <a:latin typeface="+mn-lt"/>
                <a:ea typeface="Times New Roman" charset="0"/>
                <a:cs typeface="Arial" panose="020B0604020202020204" pitchFamily="34" charset="0"/>
              </a:rPr>
              <a:t>Das ist </a:t>
            </a:r>
            <a:r>
              <a:rPr lang="de-DE" sz="1600" b="1" i="0" err="1">
                <a:solidFill>
                  <a:schemeClr val="accent4"/>
                </a:solidFill>
                <a:effectLst/>
                <a:latin typeface="+mn-lt"/>
                <a:ea typeface="Times New Roman" charset="0"/>
                <a:cs typeface="Arial" panose="020B0604020202020204" pitchFamily="34" charset="0"/>
              </a:rPr>
              <a:t>ping:pong</a:t>
            </a:r>
            <a:endParaRPr lang="de-DE" sz="1600">
              <a:solidFill>
                <a:schemeClr val="accent4"/>
              </a:solidFill>
              <a:effectLst/>
              <a:latin typeface="+mn-lt"/>
              <a:ea typeface="Times New Roman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10000"/>
              </a:lnSpc>
              <a:spcAft>
                <a:spcPts val="600"/>
              </a:spcAft>
              <a:buClr>
                <a:srgbClr val="D9722D"/>
              </a:buClr>
              <a:buFontTx/>
              <a:buBlip>
                <a:blip r:embed="rId3"/>
              </a:buBlip>
            </a:pPr>
            <a:r>
              <a:rPr lang="de-DE" sz="1200">
                <a:effectLst/>
                <a:latin typeface="+mn-lt"/>
                <a:ea typeface="Times New Roman" charset="0"/>
                <a:cs typeface="Arial" panose="020B0604020202020204" pitchFamily="34" charset="0"/>
              </a:rPr>
              <a:t>Informationen und Antworten auf Ihre Fragen zum Kindergarten</a:t>
            </a:r>
          </a:p>
          <a:p>
            <a:pPr marL="171450" lvl="0" indent="-171450">
              <a:lnSpc>
                <a:spcPct val="110000"/>
              </a:lnSpc>
              <a:spcAft>
                <a:spcPts val="600"/>
              </a:spcAft>
              <a:buClr>
                <a:srgbClr val="D9722D"/>
              </a:buClr>
              <a:buFontTx/>
              <a:buBlip>
                <a:blip r:embed="rId3"/>
              </a:buBlip>
            </a:pPr>
            <a:r>
              <a:rPr lang="de-DE" sz="1200">
                <a:effectLst/>
                <a:latin typeface="+mn-lt"/>
                <a:ea typeface="Times New Roman" charset="0"/>
                <a:cs typeface="Arial" panose="020B0604020202020204" pitchFamily="34" charset="0"/>
              </a:rPr>
              <a:t>Kennenlernen eines Kindergartens</a:t>
            </a:r>
          </a:p>
          <a:p>
            <a:pPr marL="171450" marR="0" lvl="0" indent="-17145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lang="de-DE" sz="1200" err="1">
                <a:effectLst/>
                <a:latin typeface="+mn-lt"/>
                <a:ea typeface="Times New Roman" charset="0"/>
                <a:cs typeface="Arial" panose="020B0604020202020204" pitchFamily="34" charset="0"/>
              </a:rPr>
              <a:t>Spass</a:t>
            </a:r>
            <a:r>
              <a:rPr lang="de-DE" sz="1200">
                <a:effectLst/>
                <a:latin typeface="+mn-lt"/>
                <a:ea typeface="Times New Roman" charset="0"/>
                <a:cs typeface="Arial" panose="020B0604020202020204" pitchFamily="34" charset="0"/>
              </a:rPr>
              <a:t> mit Ihrem Kind und anderen Familien</a:t>
            </a:r>
          </a:p>
          <a:p>
            <a:pPr marL="171450" lvl="0" indent="-171450">
              <a:lnSpc>
                <a:spcPct val="110000"/>
              </a:lnSpc>
              <a:spcAft>
                <a:spcPts val="600"/>
              </a:spcAft>
              <a:buClr>
                <a:srgbClr val="D9722D"/>
              </a:buClr>
              <a:buFontTx/>
              <a:buBlip>
                <a:blip r:embed="rId3"/>
              </a:buBlip>
            </a:pPr>
            <a:r>
              <a:rPr lang="de-DE" sz="1200">
                <a:effectLst/>
                <a:latin typeface="+mn-lt"/>
                <a:ea typeface="Times New Roman" charset="0"/>
                <a:cs typeface="Arial" panose="020B0604020202020204" pitchFamily="34" charset="0"/>
              </a:rPr>
              <a:t>Gelegenheit mit Ihrem Kind neue Spiele auszuprobieren</a:t>
            </a:r>
          </a:p>
          <a:p>
            <a:pPr marL="171450" marR="0" lvl="0" indent="-17145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lang="de-DE" sz="1200">
                <a:effectLst/>
                <a:latin typeface="+mn-lt"/>
                <a:ea typeface="Times New Roman" charset="0"/>
                <a:cs typeface="Arial" panose="020B0604020202020204" pitchFamily="34" charset="0"/>
              </a:rPr>
              <a:t>Spielesammlung und Kinderbücher für zu Hause</a:t>
            </a:r>
          </a:p>
          <a:p>
            <a:pPr marL="171450" marR="0" lvl="0" indent="-17145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lang="de-DE" sz="1200">
                <a:effectLst/>
                <a:latin typeface="+mn-lt"/>
                <a:ea typeface="Times New Roman" charset="0"/>
                <a:cs typeface="Arial" panose="020B0604020202020204" pitchFamily="34" charset="0"/>
              </a:rPr>
              <a:t>Austausch über Erziehung</a:t>
            </a:r>
            <a:endParaRPr lang="de-DE" sz="1200">
              <a:effectLst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Tx/>
              <a:buNone/>
              <a:tabLst/>
              <a:defRPr/>
            </a:pPr>
            <a:endParaRPr lang="de-DE" sz="1200">
              <a:effectLst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Tx/>
              <a:buNone/>
              <a:tabLst/>
              <a:defRPr/>
            </a:pPr>
            <a:endParaRPr lang="de-DE" sz="1200">
              <a:effectLst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Tx/>
              <a:buNone/>
              <a:tabLst/>
              <a:defRPr/>
            </a:pPr>
            <a:endParaRPr lang="de-DE" sz="1200">
              <a:effectLst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CH" altLang="de-DE" sz="1200" b="0" i="1" u="none" strike="noStrike" cap="none" normalizeH="0" baseline="0" noProof="0">
                <a:ln>
                  <a:noFill/>
                </a:ln>
                <a:solidFill>
                  <a:schemeClr val="accent4"/>
                </a:solidFill>
                <a:effectLst/>
                <a:latin typeface="+mn-lt"/>
              </a:rPr>
              <a:t>«Dank </a:t>
            </a:r>
            <a:r>
              <a:rPr kumimoji="0" lang="de-CH" altLang="de-DE" sz="1200" b="0" i="1" u="none" strike="noStrike" cap="none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latin typeface="+mn-lt"/>
              </a:rPr>
              <a:t>ping:pong</a:t>
            </a:r>
            <a:r>
              <a:rPr kumimoji="0" lang="de-CH" altLang="de-DE" sz="1200" b="0" i="1" u="none" strike="noStrike" cap="none" normalizeH="0" baseline="0" noProof="0">
                <a:ln>
                  <a:noFill/>
                </a:ln>
                <a:solidFill>
                  <a:schemeClr val="accent4"/>
                </a:solidFill>
                <a:effectLst/>
                <a:latin typeface="+mn-lt"/>
              </a:rPr>
              <a:t> haben wir mehr Kontakt zu anderen Familien und ich weiss jetzt mehr über den Kindergarten.»</a:t>
            </a: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CH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Mutter von </a:t>
            </a:r>
            <a:r>
              <a:rPr kumimoji="0" lang="de-CH" altLang="de-DE" sz="12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Zaira</a:t>
            </a:r>
            <a:r>
              <a:rPr kumimoji="0" lang="de-CH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, 4 Jahre alt</a:t>
            </a: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de-CH" altLang="de-DE" sz="1200" b="0" i="1" u="none" strike="noStrike" cap="none" normalizeH="0" baseline="0">
              <a:ln>
                <a:noFill/>
              </a:ln>
              <a:solidFill>
                <a:schemeClr val="accent4"/>
              </a:solidFill>
              <a:effectLst/>
              <a:latin typeface="+mn-lt"/>
            </a:endParaRP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CH" altLang="de-DE" sz="1200" b="0" i="1" u="none" strike="noStrike" cap="none" normalizeH="0" baseline="0" noProof="0">
                <a:ln>
                  <a:noFill/>
                </a:ln>
                <a:solidFill>
                  <a:schemeClr val="accent4"/>
                </a:solidFill>
                <a:effectLst/>
                <a:latin typeface="+mn-lt"/>
              </a:rPr>
              <a:t>«Seit </a:t>
            </a:r>
            <a:r>
              <a:rPr kumimoji="0" lang="de-CH" altLang="de-DE" sz="1200" b="0" i="1" u="none" strike="noStrike" cap="none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latin typeface="+mn-lt"/>
              </a:rPr>
              <a:t>ping:pong</a:t>
            </a:r>
            <a:r>
              <a:rPr kumimoji="0" lang="de-CH" altLang="de-DE" sz="1200" b="0" i="1" u="none" strike="noStrike" cap="none" normalizeH="0" baseline="0" noProof="0">
                <a:ln>
                  <a:noFill/>
                </a:ln>
                <a:solidFill>
                  <a:schemeClr val="accent4"/>
                </a:solidFill>
                <a:effectLst/>
                <a:latin typeface="+mn-lt"/>
              </a:rPr>
              <a:t> spiele ich mehr mit meinem Kind. Er spielt auch mehr mit anderen Kindern.»</a:t>
            </a: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Vater von Matteo, 3 Jahre alt</a:t>
            </a: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alt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sz="1200">
              <a:effectLst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sz="1200">
              <a:effectLst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  <a:p>
            <a:pPr marL="0" marR="0" lvl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D9722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sz="1200">
              <a:effectLst/>
              <a:latin typeface="Arial" panose="020B0604020202020204" pitchFamily="34" charset="0"/>
              <a:ea typeface="Times New Roman" charset="0"/>
              <a:cs typeface="Arial" panose="020B0604020202020204" pitchFamily="34" charset="0"/>
            </a:endParaRPr>
          </a:p>
        </p:txBody>
      </p:sp>
      <p:pic>
        <p:nvPicPr>
          <p:cNvPr id="19" name="Bild 22">
            <a:extLst>
              <a:ext uri="{FF2B5EF4-FFF2-40B4-BE49-F238E27FC236}">
                <a16:creationId xmlns:a16="http://schemas.microsoft.com/office/drawing/2014/main" id="{56B746F0-DC32-8F44-B6B3-D02E4F8E87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194" y="6758369"/>
            <a:ext cx="386064" cy="453873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503DE2C1-C77E-0F40-9461-E4F53FCC3557}"/>
              </a:ext>
            </a:extLst>
          </p:cNvPr>
          <p:cNvSpPr txBox="1"/>
          <p:nvPr userDrawn="1"/>
        </p:nvSpPr>
        <p:spPr>
          <a:xfrm>
            <a:off x="7583273" y="840116"/>
            <a:ext cx="2600071" cy="4475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200" b="1" i="0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Ja, ich interessiere mich für </a:t>
            </a:r>
            <a:r>
              <a:rPr lang="de-DE" sz="1200" b="1" i="0" kern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ping:pong</a:t>
            </a:r>
            <a:endParaRPr lang="de-DE" sz="1200" kern="12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2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 (8 Elterntreffen, Dauer: 2h)</a:t>
            </a:r>
            <a:endParaRPr lang="de-DE" sz="1200"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2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  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de-DE" sz="1200"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 marL="0" marR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  </a:t>
            </a:r>
          </a:p>
          <a:p>
            <a:pPr marL="0" marR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Name &amp; Vorname des Kindes</a:t>
            </a:r>
          </a:p>
          <a:p>
            <a:pPr marL="0" marR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kern="1200">
              <a:solidFill>
                <a:srgbClr val="808080"/>
              </a:solidFill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   </a:t>
            </a:r>
            <a:endParaRPr lang="de-DE" sz="1000"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Name &amp; Vorname der Eltern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de-DE" sz="1000" kern="1200">
              <a:solidFill>
                <a:srgbClr val="808080"/>
              </a:solidFill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 </a:t>
            </a:r>
          </a:p>
          <a:p>
            <a:pPr marL="0" marR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kern="1200" err="1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Strasse</a:t>
            </a:r>
            <a:endParaRPr lang="de-DE" sz="1000"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de-DE" sz="1000" kern="1200">
              <a:solidFill>
                <a:srgbClr val="808080"/>
              </a:solidFill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 </a:t>
            </a:r>
            <a:endParaRPr lang="de-DE" sz="1000"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Ort 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de-DE" sz="1000" kern="1200">
              <a:solidFill>
                <a:srgbClr val="808080"/>
              </a:solidFill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de-DE" sz="1000"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 marL="0" marR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Telefon</a:t>
            </a:r>
          </a:p>
          <a:p>
            <a:pPr marL="0" marR="0" indent="0" algn="l" defTabSz="104287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kern="1200">
              <a:solidFill>
                <a:srgbClr val="808080"/>
              </a:solidFill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 </a:t>
            </a:r>
            <a:endParaRPr lang="de-DE" sz="1000"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Mail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de-DE" sz="1000" kern="1200">
              <a:solidFill>
                <a:srgbClr val="808080"/>
              </a:solidFill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de-DE" sz="1000" kern="1200">
              <a:solidFill>
                <a:srgbClr val="808080"/>
              </a:solidFill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de-DE" sz="1000" kern="1200">
                <a:solidFill>
                  <a:srgbClr val="808080"/>
                </a:solidFill>
                <a:effectLst/>
                <a:latin typeface="Calibri" panose="020F0502020204030204" pitchFamily="34" charset="0"/>
                <a:ea typeface="Times New Roman" charset="0"/>
                <a:cs typeface="Calibri" panose="020F0502020204030204" pitchFamily="34" charset="0"/>
              </a:rPr>
              <a:t> </a:t>
            </a:r>
            <a:endParaRPr lang="de-DE" sz="1000"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de-DE" sz="1200">
              <a:effectLst/>
              <a:latin typeface="Calibri" panose="020F0502020204030204" pitchFamily="34" charset="0"/>
              <a:ea typeface="Times New Roman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955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328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</p:sldLayoutIdLst>
  <p:txStyles>
    <p:titleStyle>
      <a:lvl1pPr algn="l" defTabSz="755963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92" indent="-188992" algn="l" defTabSz="755963" rtl="0" eaLnBrk="1" latinLnBrk="0" hangingPunct="1">
        <a:lnSpc>
          <a:spcPct val="90000"/>
        </a:lnSpc>
        <a:spcBef>
          <a:spcPts val="827"/>
        </a:spcBef>
        <a:buFont typeface="Arial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71" indent="-188992" algn="l" defTabSz="755963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53" indent="-188992" algn="l" defTabSz="755963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34" indent="-188992" algn="l" defTabSz="755963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15" indent="-188992" algn="l" defTabSz="755963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97" indent="-188992" algn="l" defTabSz="755963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877" indent="-188992" algn="l" defTabSz="755963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859" indent="-188992" algn="l" defTabSz="755963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40" indent="-188992" algn="l" defTabSz="755963" rtl="0" eaLnBrk="1" latinLnBrk="0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75596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81" algn="l" defTabSz="75596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63" algn="l" defTabSz="75596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44" algn="l" defTabSz="75596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25" algn="l" defTabSz="75596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905" algn="l" defTabSz="75596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87" algn="l" defTabSz="75596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868" algn="l" defTabSz="75596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49" algn="l" defTabSz="75596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chule-stans.ch" TargetMode="External"/><Relationship Id="rId2" Type="http://schemas.openxmlformats.org/officeDocument/2006/relationships/hyperlink" Target="mailto:eva.pawlus@schule-stans.ch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694937" y="206654"/>
            <a:ext cx="3359897" cy="7126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CH" sz="1200">
              <a:solidFill>
                <a:schemeClr val="tx1"/>
              </a:solidFill>
              <a:ea typeface="Arial" charset="0"/>
              <a:cs typeface="Arial" charset="0"/>
            </a:endParaRPr>
          </a:p>
          <a:p>
            <a:endParaRPr lang="de-CH" sz="1200" b="1">
              <a:solidFill>
                <a:schemeClr val="tx1"/>
              </a:solidFill>
            </a:endParaRPr>
          </a:p>
          <a:p>
            <a:endParaRPr lang="de-CH" sz="1200" b="1">
              <a:solidFill>
                <a:schemeClr val="tx1"/>
              </a:solidFill>
            </a:endParaRPr>
          </a:p>
          <a:p>
            <a:endParaRPr lang="de-CH" sz="1400" b="1">
              <a:solidFill>
                <a:srgbClr val="E77A2C"/>
              </a:solidFill>
            </a:endParaRPr>
          </a:p>
          <a:p>
            <a:endParaRPr lang="de-CH" sz="1400" b="1">
              <a:solidFill>
                <a:srgbClr val="E77A2C"/>
              </a:solidFill>
            </a:endParaRPr>
          </a:p>
          <a:p>
            <a:r>
              <a:rPr lang="de-CH" sz="1400" b="1">
                <a:solidFill>
                  <a:srgbClr val="E77A2C"/>
                </a:solidFill>
              </a:rPr>
              <a:t>Welches sind die Ziele von </a:t>
            </a:r>
            <a:r>
              <a:rPr lang="de-CH" sz="1400" b="1" err="1">
                <a:solidFill>
                  <a:srgbClr val="E77A2C"/>
                </a:solidFill>
              </a:rPr>
              <a:t>ping:pong</a:t>
            </a:r>
            <a:r>
              <a:rPr lang="de-CH" sz="1400" b="1">
                <a:solidFill>
                  <a:srgbClr val="E77A2C"/>
                </a:solidFill>
              </a:rPr>
              <a:t>?</a:t>
            </a:r>
          </a:p>
          <a:p>
            <a:endParaRPr lang="de-CH" sz="1200">
              <a:solidFill>
                <a:srgbClr val="E77A2C"/>
              </a:solidFill>
            </a:endParaRPr>
          </a:p>
          <a:p>
            <a:pPr fontAlgn="base"/>
            <a:r>
              <a:rPr lang="de-CH" sz="1200">
                <a:solidFill>
                  <a:schemeClr val="tx1"/>
                </a:solidFill>
              </a:rPr>
              <a:t>Es ist uns wichtig, allen Kindern einen guten Start im Kindergarten zu ermöglichen. Denn gute Ausgangschancen beim Eintritt ins Bildungssystem wirken sich positiv auf den weiteren schulischen Verlauf aus.</a:t>
            </a:r>
          </a:p>
          <a:p>
            <a:r>
              <a:rPr lang="de-CH" sz="1200">
                <a:solidFill>
                  <a:schemeClr val="tx1"/>
                </a:solidFill>
              </a:rPr>
              <a:t> </a:t>
            </a:r>
          </a:p>
          <a:p>
            <a:r>
              <a:rPr lang="de-CH" sz="1200">
                <a:solidFill>
                  <a:schemeClr val="tx1"/>
                </a:solidFill>
              </a:rPr>
              <a:t>Acht auf das Jahr verteilte Elterntreffen (zwischen Oktober und Juni) begleiten Eltern und Kind während dem ersten Kindergartenjahr.</a:t>
            </a:r>
          </a:p>
          <a:p>
            <a:r>
              <a:rPr lang="de-CH" sz="1200">
                <a:solidFill>
                  <a:schemeClr val="tx1"/>
                </a:solidFill>
              </a:rPr>
              <a:t> </a:t>
            </a:r>
          </a:p>
          <a:p>
            <a:r>
              <a:rPr lang="de-CH" sz="1200">
                <a:solidFill>
                  <a:schemeClr val="tx1"/>
                </a:solidFill>
              </a:rPr>
              <a:t> </a:t>
            </a:r>
          </a:p>
          <a:p>
            <a:r>
              <a:rPr lang="de-CH" sz="1400" b="1">
                <a:solidFill>
                  <a:srgbClr val="E77A2C"/>
                </a:solidFill>
              </a:rPr>
              <a:t>Elterntreffen </a:t>
            </a:r>
            <a:r>
              <a:rPr lang="de-CH" sz="1400" b="1" err="1">
                <a:solidFill>
                  <a:srgbClr val="E77A2C"/>
                </a:solidFill>
              </a:rPr>
              <a:t>ping:pong</a:t>
            </a:r>
            <a:r>
              <a:rPr lang="de-CH" sz="1400" b="1">
                <a:solidFill>
                  <a:srgbClr val="E77A2C"/>
                </a:solidFill>
              </a:rPr>
              <a:t> </a:t>
            </a:r>
          </a:p>
          <a:p>
            <a:endParaRPr lang="de-CH" sz="1200">
              <a:solidFill>
                <a:srgbClr val="E77A2C"/>
              </a:solidFill>
            </a:endParaRPr>
          </a:p>
          <a:p>
            <a:pPr fontAlgn="base"/>
            <a:r>
              <a:rPr lang="de-CH" sz="1200">
                <a:solidFill>
                  <a:schemeClr val="tx1"/>
                </a:solidFill>
              </a:rPr>
              <a:t>1. Willkommen</a:t>
            </a:r>
            <a:br>
              <a:rPr lang="de-CH" sz="1200">
                <a:solidFill>
                  <a:schemeClr val="tx1"/>
                </a:solidFill>
              </a:rPr>
            </a:br>
            <a:r>
              <a:rPr lang="de-CH" sz="1200">
                <a:solidFill>
                  <a:schemeClr val="tx1"/>
                </a:solidFill>
              </a:rPr>
              <a:t>2. Spielen und Lernen</a:t>
            </a:r>
            <a:br>
              <a:rPr lang="de-CH" sz="1200">
                <a:solidFill>
                  <a:schemeClr val="tx1"/>
                </a:solidFill>
              </a:rPr>
            </a:br>
            <a:r>
              <a:rPr lang="de-CH" sz="1200">
                <a:solidFill>
                  <a:schemeClr val="tx1"/>
                </a:solidFill>
              </a:rPr>
              <a:t>3. Miteinander reden</a:t>
            </a:r>
            <a:br>
              <a:rPr lang="de-CH" sz="1200">
                <a:solidFill>
                  <a:schemeClr val="tx1"/>
                </a:solidFill>
              </a:rPr>
            </a:br>
            <a:r>
              <a:rPr lang="de-CH" sz="1200">
                <a:solidFill>
                  <a:schemeClr val="tx1"/>
                </a:solidFill>
              </a:rPr>
              <a:t>4. Eigenes Thema (Was beschäftigt die Eltern?)</a:t>
            </a:r>
            <a:br>
              <a:rPr lang="de-CH" sz="1200">
                <a:solidFill>
                  <a:schemeClr val="tx1"/>
                </a:solidFill>
              </a:rPr>
            </a:br>
            <a:r>
              <a:rPr lang="de-CH" sz="1200">
                <a:solidFill>
                  <a:schemeClr val="tx1"/>
                </a:solidFill>
              </a:rPr>
              <a:t>5. Sicherheit geben</a:t>
            </a:r>
            <a:br>
              <a:rPr lang="de-CH" sz="1200">
                <a:solidFill>
                  <a:schemeClr val="tx1"/>
                </a:solidFill>
              </a:rPr>
            </a:br>
            <a:r>
              <a:rPr lang="de-CH" sz="1200">
                <a:solidFill>
                  <a:schemeClr val="tx1"/>
                </a:solidFill>
              </a:rPr>
              <a:t>6. Selbständigkeit unterstützen</a:t>
            </a:r>
            <a:br>
              <a:rPr lang="de-CH" sz="1200">
                <a:solidFill>
                  <a:schemeClr val="tx1"/>
                </a:solidFill>
              </a:rPr>
            </a:br>
            <a:r>
              <a:rPr lang="de-CH" sz="1200">
                <a:solidFill>
                  <a:schemeClr val="tx1"/>
                </a:solidFill>
              </a:rPr>
              <a:t>7. Den Kindergarten kennenlernen</a:t>
            </a:r>
            <a:br>
              <a:rPr lang="de-CH" sz="1200">
                <a:solidFill>
                  <a:schemeClr val="tx1"/>
                </a:solidFill>
              </a:rPr>
            </a:br>
            <a:r>
              <a:rPr lang="de-CH" sz="1200">
                <a:solidFill>
                  <a:schemeClr val="tx1"/>
                </a:solidFill>
              </a:rPr>
              <a:t>8. Brücke zwischen Familie und Kindergarten</a:t>
            </a:r>
            <a:br>
              <a:rPr lang="de-CH" sz="1200">
                <a:solidFill>
                  <a:schemeClr val="tx1"/>
                </a:solidFill>
              </a:rPr>
            </a:br>
            <a:endParaRPr lang="de-CH" sz="1200">
              <a:solidFill>
                <a:schemeClr val="tx1"/>
              </a:solidFill>
            </a:endParaRPr>
          </a:p>
          <a:p>
            <a:pPr fontAlgn="base"/>
            <a:r>
              <a:rPr lang="de-CH" sz="1200">
                <a:solidFill>
                  <a:schemeClr val="tx1"/>
                </a:solidFill>
              </a:rPr>
              <a:t>Die Treffen 7 und 8 finden im Kindergarten statt.</a:t>
            </a:r>
          </a:p>
          <a:p>
            <a:endParaRPr lang="de-DE" sz="1400">
              <a:solidFill>
                <a:schemeClr val="bg1">
                  <a:lumMod val="6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54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3694937" y="206654"/>
            <a:ext cx="3359897" cy="7126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de-CH" sz="1600" b="1" dirty="0">
              <a:solidFill>
                <a:schemeClr val="tx1"/>
              </a:solidFill>
            </a:endParaRPr>
          </a:p>
          <a:p>
            <a:pPr algn="ctr"/>
            <a:r>
              <a:rPr lang="de-CH" sz="1400" dirty="0" err="1">
                <a:solidFill>
                  <a:schemeClr val="tx1"/>
                </a:solidFill>
              </a:rPr>
              <a:t>Ping:pong</a:t>
            </a:r>
            <a:r>
              <a:rPr lang="de-CH" sz="1400" dirty="0">
                <a:solidFill>
                  <a:schemeClr val="tx1"/>
                </a:solidFill>
              </a:rPr>
              <a:t> wird von einer erfahrenen Lehrperson geleitet.</a:t>
            </a:r>
          </a:p>
          <a:p>
            <a:pPr algn="ctr"/>
            <a:endParaRPr lang="de-CH" sz="1400" dirty="0">
              <a:solidFill>
                <a:schemeClr val="tx1"/>
              </a:solidFill>
            </a:endParaRPr>
          </a:p>
          <a:p>
            <a:pPr algn="ctr"/>
            <a:r>
              <a:rPr lang="de-CH" sz="1400" dirty="0">
                <a:solidFill>
                  <a:schemeClr val="tx1"/>
                </a:solidFill>
              </a:rPr>
              <a:t>Im Schuljahr 2026/27 finden die Treffen wie folgt statt:</a:t>
            </a:r>
            <a:endParaRPr lang="de-CH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r>
              <a:rPr lang="de-CH" sz="1400" dirty="0">
                <a:solidFill>
                  <a:schemeClr val="tx1"/>
                </a:solidFill>
              </a:rPr>
              <a:t>Jeweils am Freitag von 13.30 – 15.30 Uhr</a:t>
            </a:r>
          </a:p>
          <a:p>
            <a:pPr algn="ctr"/>
            <a:endParaRPr lang="de-CH" sz="1400" dirty="0">
              <a:solidFill>
                <a:schemeClr val="tx1"/>
              </a:solidFill>
            </a:endParaRP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r>
              <a:rPr lang="de-CH" sz="1200" dirty="0">
                <a:solidFill>
                  <a:schemeClr val="tx1"/>
                </a:solidFill>
              </a:rPr>
              <a:t>Geschwister können auch mitgebracht werden.</a:t>
            </a: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r>
              <a:rPr lang="de-CH" sz="1200" dirty="0">
                <a:solidFill>
                  <a:schemeClr val="tx1"/>
                </a:solidFill>
              </a:rPr>
              <a:t>Haben Sie Fragen oder möchten Sie teilnehmen? </a:t>
            </a: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r>
              <a:rPr lang="de-CH" sz="1200" dirty="0">
                <a:solidFill>
                  <a:schemeClr val="tx1"/>
                </a:solidFill>
              </a:rPr>
              <a:t>Kontakt: Eva Pawlus-Schnider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hlinkClick r:id="rId2"/>
              </a:rPr>
              <a:t>eva.pawlus@schule-stans.ch</a:t>
            </a:r>
            <a:endParaRPr lang="de-CH" sz="1200" dirty="0">
              <a:solidFill>
                <a:schemeClr val="tx1"/>
              </a:solidFill>
            </a:endParaRP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r>
              <a:rPr lang="de-CH" sz="1400" b="1" dirty="0">
                <a:solidFill>
                  <a:schemeClr val="tx1"/>
                </a:solidFill>
              </a:rPr>
              <a:t>Ihre Anmeldung senden Sie bitte an:</a:t>
            </a:r>
          </a:p>
          <a:p>
            <a:pPr algn="ctr"/>
            <a:r>
              <a:rPr lang="de-CH" sz="1400" dirty="0">
                <a:solidFill>
                  <a:schemeClr val="tx1"/>
                </a:solidFill>
              </a:rPr>
              <a:t>Schuladministration</a:t>
            </a:r>
          </a:p>
          <a:p>
            <a:pPr algn="ctr"/>
            <a:r>
              <a:rPr lang="de-CH" sz="1400" dirty="0" err="1">
                <a:solidFill>
                  <a:schemeClr val="tx1"/>
                </a:solidFill>
              </a:rPr>
              <a:t>Tellenmattstrasse</a:t>
            </a:r>
            <a:r>
              <a:rPr lang="de-CH" sz="1400" dirty="0">
                <a:solidFill>
                  <a:schemeClr val="tx1"/>
                </a:solidFill>
              </a:rPr>
              <a:t> 5</a:t>
            </a:r>
          </a:p>
          <a:p>
            <a:pPr algn="ctr"/>
            <a:r>
              <a:rPr lang="de-CH" sz="1400" dirty="0">
                <a:solidFill>
                  <a:schemeClr val="tx1"/>
                </a:solidFill>
              </a:rPr>
              <a:t>6370 Stans</a:t>
            </a:r>
          </a:p>
          <a:p>
            <a:pPr algn="ctr"/>
            <a:endParaRPr lang="de-CH" sz="1200" dirty="0">
              <a:solidFill>
                <a:schemeClr val="tx1"/>
              </a:solidFill>
            </a:endParaRPr>
          </a:p>
          <a:p>
            <a:pPr algn="ctr"/>
            <a:r>
              <a:rPr lang="de-CH" sz="1200" dirty="0">
                <a:solidFill>
                  <a:schemeClr val="tx1"/>
                </a:solidFill>
                <a:hlinkClick r:id="rId3"/>
              </a:rPr>
              <a:t>info@schule-stans.ch</a:t>
            </a:r>
            <a:r>
              <a:rPr lang="de-CH" sz="1200" dirty="0">
                <a:solidFill>
                  <a:schemeClr val="tx1"/>
                </a:solidFill>
              </a:rPr>
              <a:t> </a:t>
            </a:r>
          </a:p>
          <a:p>
            <a:endParaRPr lang="de-CH" sz="1200" b="1" dirty="0"/>
          </a:p>
          <a:p>
            <a:pPr algn="ctr"/>
            <a:r>
              <a:rPr lang="de-CH" sz="2000" b="1" dirty="0">
                <a:solidFill>
                  <a:srgbClr val="E77A2C"/>
                </a:solidFill>
              </a:rPr>
              <a:t>Wir freuen uns auf Sie!</a:t>
            </a:r>
            <a:endParaRPr lang="de-CH" dirty="0">
              <a:solidFill>
                <a:srgbClr val="E77A2C"/>
              </a:solidFill>
            </a:endParaRPr>
          </a:p>
          <a:p>
            <a:r>
              <a:rPr lang="de-CH" b="1" dirty="0"/>
              <a:t>Wir freuen uns auf Sie!</a:t>
            </a:r>
            <a:endParaRPr lang="de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E750FE-6B11-447F-812D-F9B59FDB98C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88" y="6314474"/>
            <a:ext cx="1737836" cy="808038"/>
          </a:xfrm>
          <a:prstGeom prst="rect">
            <a:avLst/>
          </a:prstGeom>
        </p:spPr>
      </p:pic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FED0C1AD-D12E-458A-A224-150DF9032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587421"/>
              </p:ext>
            </p:extLst>
          </p:nvPr>
        </p:nvGraphicFramePr>
        <p:xfrm>
          <a:off x="3995697" y="1989330"/>
          <a:ext cx="2927409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4532">
                  <a:extLst>
                    <a:ext uri="{9D8B030D-6E8A-4147-A177-3AD203B41FA5}">
                      <a16:colId xmlns:a16="http://schemas.microsoft.com/office/drawing/2014/main" val="2932115239"/>
                    </a:ext>
                  </a:extLst>
                </a:gridCol>
                <a:gridCol w="1482877">
                  <a:extLst>
                    <a:ext uri="{9D8B030D-6E8A-4147-A177-3AD203B41FA5}">
                      <a16:colId xmlns:a16="http://schemas.microsoft.com/office/drawing/2014/main" val="2923181270"/>
                    </a:ext>
                  </a:extLst>
                </a:gridCol>
              </a:tblGrid>
              <a:tr h="284360">
                <a:tc>
                  <a:txBody>
                    <a:bodyPr/>
                    <a:lstStyle/>
                    <a:p>
                      <a:pPr algn="ctr"/>
                      <a:r>
                        <a:rPr lang="de-CH" sz="1300" dirty="0"/>
                        <a:t>16.10.2026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300" dirty="0"/>
                        <a:t>22.01.2027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673287"/>
                  </a:ext>
                </a:extLst>
              </a:tr>
              <a:tr h="284360">
                <a:tc>
                  <a:txBody>
                    <a:bodyPr/>
                    <a:lstStyle/>
                    <a:p>
                      <a:pPr algn="ctr"/>
                      <a:r>
                        <a:rPr lang="de-CH" sz="1300" dirty="0"/>
                        <a:t>13.11.2026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300" dirty="0"/>
                        <a:t>19.02.2027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422687"/>
                  </a:ext>
                </a:extLst>
              </a:tr>
              <a:tr h="284360">
                <a:tc>
                  <a:txBody>
                    <a:bodyPr/>
                    <a:lstStyle/>
                    <a:p>
                      <a:pPr algn="ctr"/>
                      <a:r>
                        <a:rPr lang="de-CH" sz="1300" dirty="0"/>
                        <a:t>04.12.2026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300" dirty="0"/>
                        <a:t>12.03.2027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335565"/>
                  </a:ext>
                </a:extLst>
              </a:tr>
              <a:tr h="284360">
                <a:tc>
                  <a:txBody>
                    <a:bodyPr/>
                    <a:lstStyle/>
                    <a:p>
                      <a:pPr algn="ctr"/>
                      <a:r>
                        <a:rPr lang="de-CH" sz="1300" dirty="0"/>
                        <a:t>15.01.2027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300" dirty="0"/>
                        <a:t>04.06.2027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635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31265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Gelb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9846e7-5026-4734-a397-2d313607d2ba" xsi:nil="true"/>
    <lcf76f155ced4ddcb4097134ff3c332f xmlns="2dfc26e3-81e0-42f3-acc6-9d425c0da520">
      <Terms xmlns="http://schemas.microsoft.com/office/infopath/2007/PartnerControls"/>
    </lcf76f155ced4ddcb4097134ff3c332f>
    <SharedWithUsers xmlns="e69846e7-5026-4734-a397-2d313607d2ba">
      <UserInfo>
        <DisplayName>Näpflin Yvonne</DisplayName>
        <AccountId>144</AccountId>
        <AccountType/>
      </UserInfo>
      <UserInfo>
        <DisplayName>Zumstein Gabriela</DisplayName>
        <AccountId>38</AccountId>
        <AccountType/>
      </UserInfo>
      <UserInfo>
        <DisplayName>Rebsamen Barbara</DisplayName>
        <AccountId>321</AccountId>
        <AccountType/>
      </UserInfo>
      <UserInfo>
        <DisplayName>Kastrati Bleon</DisplayName>
        <AccountId>1193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300630C7AF72B41A479C211D34913B9" ma:contentTypeVersion="18" ma:contentTypeDescription="Ein neues Dokument erstellen." ma:contentTypeScope="" ma:versionID="0aac765351580e0b896855f3c6f74bef">
  <xsd:schema xmlns:xsd="http://www.w3.org/2001/XMLSchema" xmlns:xs="http://www.w3.org/2001/XMLSchema" xmlns:p="http://schemas.microsoft.com/office/2006/metadata/properties" xmlns:ns2="e69846e7-5026-4734-a397-2d313607d2ba" xmlns:ns3="2dfc26e3-81e0-42f3-acc6-9d425c0da520" targetNamespace="http://schemas.microsoft.com/office/2006/metadata/properties" ma:root="true" ma:fieldsID="ea986daa39f6f977c70f4f65bd777458" ns2:_="" ns3:_="">
    <xsd:import namespace="e69846e7-5026-4734-a397-2d313607d2ba"/>
    <xsd:import namespace="2dfc26e3-81e0-42f3-acc6-9d425c0da52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846e7-5026-4734-a397-2d313607d2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4d4454b-d880-4284-bff6-86d1df5a1996}" ma:internalName="TaxCatchAll" ma:showField="CatchAllData" ma:web="e69846e7-5026-4734-a397-2d313607d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fc26e3-81e0-42f3-acc6-9d425c0da5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ildmarkierungen" ma:readOnly="false" ma:fieldId="{5cf76f15-5ced-4ddc-b409-7134ff3c332f}" ma:taxonomyMulti="true" ma:sspId="1b194f33-ca7c-41b1-a572-a9938e8506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FA12F3-F0B4-4C4F-BF06-79A861B7DF27}">
  <ds:schemaRefs>
    <ds:schemaRef ds:uri="2dfc26e3-81e0-42f3-acc6-9d425c0da520"/>
    <ds:schemaRef ds:uri="e69846e7-5026-4734-a397-2d313607d2b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D413645-6C69-4C2B-A708-BEE5E7010A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40BAE2-7601-456B-A293-FEE8D269F5C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Office PowerPoint</Application>
  <PresentationFormat>Benutzerdefiniert</PresentationFormat>
  <Paragraphs>53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Benutzerdefiniertes Design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Lisa Milch</dc:creator>
  <cp:lastModifiedBy>Zumstein Gabriela</cp:lastModifiedBy>
  <cp:revision>5</cp:revision>
  <cp:lastPrinted>2024-06-28T08:37:41Z</cp:lastPrinted>
  <dcterms:created xsi:type="dcterms:W3CDTF">2017-05-30T14:29:46Z</dcterms:created>
  <dcterms:modified xsi:type="dcterms:W3CDTF">2026-08-10T08:59:45Z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0x0101004300630C7AF72B41A479C211D34913B9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MediaServiceImageTags">
    <vt:lpwstr/>
  </property>
</Properties>
</file>