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sldIdLst>
    <p:sldId id="258" r:id="rId5"/>
    <p:sldId id="257" r:id="rId6"/>
  </p:sldIdLst>
  <p:sldSz cx="10691813" cy="7559675"/>
  <p:notesSz cx="6888163" cy="10020300"/>
  <p:defaultTextStyle>
    <a:defPPr>
      <a:defRPr lang="de-DE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unk" initials="LF" lastIdx="1" clrIdx="0"/>
  <p:cmAuthor id="2" name="Lisa Funk" initials="LF [2]" lastIdx="1" clrIdx="1"/>
  <p:cmAuthor id="3" name="Janine Brühwiler" initials="JB" lastIdx="10" clrIdx="2">
    <p:extLst>
      <p:ext uri="{19B8F6BF-5375-455C-9EA6-DF929625EA0E}">
        <p15:presenceInfo xmlns:p15="http://schemas.microsoft.com/office/powerpoint/2012/main" userId="S::janine.bruehwiler@a-primo.ch::e96373a0-94cc-473a-932c-92beb0f2eb65" providerId="AD"/>
      </p:ext>
    </p:extLst>
  </p:cmAuthor>
  <p:cmAuthor id="4" name="Magali Grossenbacher" initials="MG" lastIdx="5" clrIdx="3">
    <p:extLst>
      <p:ext uri="{19B8F6BF-5375-455C-9EA6-DF929625EA0E}">
        <p15:presenceInfo xmlns:p15="http://schemas.microsoft.com/office/powerpoint/2012/main" userId="S::magali.grossenbacher@a-primo.ch::32769a84-be21-4629-86e5-458ec5cec4f1" providerId="AD"/>
      </p:ext>
    </p:extLst>
  </p:cmAuthor>
  <p:cmAuthor id="5" name="Anke Moors" initials="AM" lastIdx="3" clrIdx="4">
    <p:extLst>
      <p:ext uri="{19B8F6BF-5375-455C-9EA6-DF929625EA0E}">
        <p15:presenceInfo xmlns:p15="http://schemas.microsoft.com/office/powerpoint/2012/main" userId="S::anke.moors@a-primo.ch::3cfe7952-9f46-4a3e-a79b-bb8787f76ea1" providerId="AD"/>
      </p:ext>
    </p:extLst>
  </p:cmAuthor>
  <p:cmAuthor id="6" name="Erika Dähler" initials="ED" lastIdx="1" clrIdx="5">
    <p:extLst>
      <p:ext uri="{19B8F6BF-5375-455C-9EA6-DF929625EA0E}">
        <p15:presenceInfo xmlns:p15="http://schemas.microsoft.com/office/powerpoint/2012/main" userId="S::erika.daehler@a-primo.ch::c10509f0-7115-40d7-a254-802c09ea48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A2C"/>
    <a:srgbClr val="F9D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A9828-90D6-427F-A955-1717E3BD2C06}" v="2" dt="2023-03-27T09:04:21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4756"/>
  </p:normalViewPr>
  <p:slideViewPr>
    <p:cSldViewPr snapToGrid="0">
      <p:cViewPr varScale="1">
        <p:scale>
          <a:sx n="35" d="100"/>
          <a:sy n="35" d="100"/>
        </p:scale>
        <p:origin x="143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 userDrawn="1"/>
        </p:nvGrpSpPr>
        <p:grpSpPr>
          <a:xfrm>
            <a:off x="7470559" y="652498"/>
            <a:ext cx="2927546" cy="6550974"/>
            <a:chOff x="7389832" y="604891"/>
            <a:chExt cx="2927546" cy="6550974"/>
          </a:xfrm>
        </p:grpSpPr>
        <p:grpSp>
          <p:nvGrpSpPr>
            <p:cNvPr id="10" name="Gruppierung 9"/>
            <p:cNvGrpSpPr/>
            <p:nvPr/>
          </p:nvGrpSpPr>
          <p:grpSpPr>
            <a:xfrm>
              <a:off x="7389832" y="1446843"/>
              <a:ext cx="2927546" cy="5709022"/>
              <a:chOff x="6881426" y="1983174"/>
              <a:chExt cx="2927546" cy="5709022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6881426" y="1983174"/>
                <a:ext cx="222969" cy="506466"/>
              </a:xfrm>
              <a:prstGeom prst="rect">
                <a:avLst/>
              </a:prstGeom>
              <a:solidFill>
                <a:srgbClr val="F08100"/>
              </a:solidFill>
              <a:ln>
                <a:solidFill>
                  <a:srgbClr val="F08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62"/>
              </a:p>
            </p:txBody>
          </p:sp>
          <p:grpSp>
            <p:nvGrpSpPr>
              <p:cNvPr id="13" name="Gruppierung 12"/>
              <p:cNvGrpSpPr/>
              <p:nvPr/>
            </p:nvGrpSpPr>
            <p:grpSpPr>
              <a:xfrm>
                <a:off x="6897301" y="1983175"/>
                <a:ext cx="2911671" cy="5709021"/>
                <a:chOff x="6897301" y="1983175"/>
                <a:chExt cx="2911671" cy="5709021"/>
              </a:xfrm>
            </p:grpSpPr>
            <p:pic>
              <p:nvPicPr>
                <p:cNvPr id="14" name="Bild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0618" y="6847834"/>
                  <a:ext cx="1090467" cy="844362"/>
                </a:xfrm>
                <a:prstGeom prst="rect">
                  <a:avLst/>
                </a:prstGeom>
              </p:spPr>
            </p:pic>
            <p:sp>
              <p:nvSpPr>
                <p:cNvPr id="16" name="Rechtwinkliges Dreieck 15"/>
                <p:cNvSpPr/>
                <p:nvPr/>
              </p:nvSpPr>
              <p:spPr>
                <a:xfrm rot="10800000">
                  <a:off x="6897301" y="2502007"/>
                  <a:ext cx="168885" cy="114675"/>
                </a:xfrm>
                <a:prstGeom prst="rt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62"/>
                </a:p>
              </p:txBody>
            </p:sp>
            <p:sp>
              <p:nvSpPr>
                <p:cNvPr id="15" name="Parallelogramm 14"/>
                <p:cNvSpPr/>
                <p:nvPr/>
              </p:nvSpPr>
              <p:spPr>
                <a:xfrm>
                  <a:off x="6935510" y="1983175"/>
                  <a:ext cx="2873462" cy="506468"/>
                </a:xfrm>
                <a:prstGeom prst="parallelogram">
                  <a:avLst>
                    <a:gd name="adj" fmla="val 21059"/>
                  </a:avLst>
                </a:prstGeom>
                <a:solidFill>
                  <a:srgbClr val="F08100"/>
                </a:solidFill>
                <a:ln>
                  <a:solidFill>
                    <a:srgbClr val="F081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62"/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7080251" y="2009564"/>
                  <a:ext cx="253115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  <a:latin typeface="+mn-lt"/>
                      <a:ea typeface="Arial" charset="0"/>
                      <a:cs typeface="Arial" charset="0"/>
                    </a:rPr>
                    <a:t>Gut vorbereitet in den Kindergarten</a:t>
                  </a:r>
                </a:p>
                <a:p>
                  <a:r>
                    <a:rPr lang="de-DE" sz="1000" b="0" dirty="0">
                      <a:solidFill>
                        <a:schemeClr val="bg1"/>
                      </a:solidFill>
                      <a:latin typeface="+mn-lt"/>
                      <a:ea typeface="Arial" charset="0"/>
                      <a:cs typeface="Arial" charset="0"/>
                    </a:rPr>
                    <a:t>mit 8 Eltern-</a:t>
                  </a:r>
                  <a:r>
                    <a:rPr lang="de-DE" sz="1000" b="0" dirty="0" err="1">
                      <a:solidFill>
                        <a:schemeClr val="bg1"/>
                      </a:solidFill>
                      <a:latin typeface="+mn-lt"/>
                      <a:ea typeface="Arial" charset="0"/>
                      <a:cs typeface="Arial" charset="0"/>
                    </a:rPr>
                    <a:t>Kindtreffen</a:t>
                  </a:r>
                  <a:endParaRPr lang="de-DE" sz="1000" b="0" dirty="0">
                    <a:solidFill>
                      <a:schemeClr val="bg1"/>
                    </a:solidFill>
                    <a:latin typeface="+mn-lt"/>
                    <a:ea typeface="Arial" charset="0"/>
                    <a:cs typeface="Arial" charset="0"/>
                  </a:endParaRPr>
                </a:p>
                <a:p>
                  <a:endParaRPr lang="de-DE" sz="1000" b="0" dirty="0">
                    <a:solidFill>
                      <a:schemeClr val="bg1"/>
                    </a:solidFill>
                    <a:latin typeface="+mn-lt"/>
                    <a:ea typeface="Arial" charset="0"/>
                    <a:cs typeface="Arial" charset="0"/>
                  </a:endParaRPr>
                </a:p>
                <a:p>
                  <a:endParaRPr lang="de-DE" sz="1000" b="0" dirty="0">
                    <a:solidFill>
                      <a:schemeClr val="bg1"/>
                    </a:solidFill>
                    <a:latin typeface="+mn-lt"/>
                    <a:ea typeface="Arial" charset="0"/>
                    <a:cs typeface="Arial" charset="0"/>
                  </a:endParaRPr>
                </a:p>
              </p:txBody>
            </p:sp>
          </p:grpSp>
        </p:grpSp>
        <p:pic>
          <p:nvPicPr>
            <p:cNvPr id="3" name="Bild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592" y="604891"/>
              <a:ext cx="2325386" cy="496247"/>
            </a:xfrm>
            <a:prstGeom prst="rect">
              <a:avLst/>
            </a:prstGeom>
          </p:spPr>
        </p:pic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19B8CA0F-179A-5A4E-B024-663A9A1765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256" y="1494450"/>
            <a:ext cx="2913997" cy="31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Bereit für den Kindergarten?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Ihr Kind kommt bald in den Kindergarten. Ein wichtiger Schritt für Sie und Ihr Kind.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Kommen Sie mit Ihrem Kind an die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ping:pong-Treffen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und bereiten Sie sich gemeinsam auf diesen Schritt vor.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Wir freuen uns auf Sie!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Bild 32">
            <a:extLst>
              <a:ext uri="{FF2B5EF4-FFF2-40B4-BE49-F238E27FC236}">
                <a16:creationId xmlns:a16="http://schemas.microsoft.com/office/drawing/2014/main" id="{E0360158-6979-0640-A5AD-AFA39E98AB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32" y="652498"/>
            <a:ext cx="463742" cy="49720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07C25EA-7B9E-3345-A2F8-8CCC8A650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6" y="4685708"/>
            <a:ext cx="2814558" cy="18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435849-1591-7F4E-A760-864B771802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0559" y="2465833"/>
            <a:ext cx="2836998" cy="35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 userDrawn="1"/>
        </p:nvGrpSpPr>
        <p:grpSpPr>
          <a:xfrm>
            <a:off x="7468899" y="918366"/>
            <a:ext cx="2714445" cy="3428671"/>
            <a:chOff x="0" y="55972"/>
            <a:chExt cx="2509991" cy="2578619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55972"/>
              <a:ext cx="87086" cy="8708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165737" y="737404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Gerade Verbindung 15"/>
            <p:cNvCxnSpPr/>
            <p:nvPr userDrawn="1"/>
          </p:nvCxnSpPr>
          <p:spPr>
            <a:xfrm>
              <a:off x="165737" y="1120927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Gerade Verbindung 16"/>
            <p:cNvCxnSpPr/>
            <p:nvPr userDrawn="1"/>
          </p:nvCxnSpPr>
          <p:spPr>
            <a:xfrm>
              <a:off x="165737" y="1498718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Gerade Verbindung 19"/>
            <p:cNvCxnSpPr/>
            <p:nvPr userDrawn="1"/>
          </p:nvCxnSpPr>
          <p:spPr>
            <a:xfrm>
              <a:off x="165737" y="1871384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Gerade Verbindung 20"/>
            <p:cNvCxnSpPr/>
            <p:nvPr userDrawn="1"/>
          </p:nvCxnSpPr>
          <p:spPr>
            <a:xfrm>
              <a:off x="165737" y="2258930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Gerade Verbindung 21"/>
            <p:cNvCxnSpPr/>
            <p:nvPr userDrawn="1"/>
          </p:nvCxnSpPr>
          <p:spPr>
            <a:xfrm>
              <a:off x="165737" y="2634591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5" y="6299506"/>
            <a:ext cx="639641" cy="685800"/>
          </a:xfrm>
          <a:prstGeom prst="rect">
            <a:avLst/>
          </a:prstGeom>
        </p:spPr>
      </p:pic>
      <p:pic>
        <p:nvPicPr>
          <p:cNvPr id="28" name="Bild 26">
            <a:extLst>
              <a:ext uri="{FF2B5EF4-FFF2-40B4-BE49-F238E27FC236}">
                <a16:creationId xmlns:a16="http://schemas.microsoft.com/office/drawing/2014/main" id="{39CB1A85-1CBE-EE4F-88D9-B9B20598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22" y="5675732"/>
            <a:ext cx="427751" cy="458619"/>
          </a:xfrm>
          <a:prstGeom prst="rect">
            <a:avLst/>
          </a:prstGeom>
        </p:spPr>
      </p:pic>
      <p:pic>
        <p:nvPicPr>
          <p:cNvPr id="29" name="Bild 26">
            <a:extLst>
              <a:ext uri="{FF2B5EF4-FFF2-40B4-BE49-F238E27FC236}">
                <a16:creationId xmlns:a16="http://schemas.microsoft.com/office/drawing/2014/main" id="{C76DF885-EB2A-8740-9A20-C0FE4EC19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68" y="5299084"/>
            <a:ext cx="287394" cy="30813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61A0BE0-EA0F-7548-8F1B-6E48B3FA67FC}"/>
              </a:ext>
            </a:extLst>
          </p:cNvPr>
          <p:cNvSpPr/>
          <p:nvPr userDrawn="1"/>
        </p:nvSpPr>
        <p:spPr>
          <a:xfrm>
            <a:off x="270611" y="840116"/>
            <a:ext cx="2761484" cy="701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i="0" dirty="0">
                <a:solidFill>
                  <a:schemeClr val="accent4"/>
                </a:solidFill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Das ist </a:t>
            </a:r>
            <a:r>
              <a:rPr lang="de-DE" sz="1600" b="1" i="0" dirty="0" err="1">
                <a:solidFill>
                  <a:schemeClr val="accent4"/>
                </a:solidFill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ping:pong</a:t>
            </a:r>
            <a:endParaRPr lang="de-DE" sz="1600" dirty="0">
              <a:solidFill>
                <a:schemeClr val="accent4"/>
              </a:solidFill>
              <a:effectLst/>
              <a:latin typeface="+mn-lt"/>
              <a:ea typeface="Times New Roman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10000"/>
              </a:lnSpc>
              <a:spcAft>
                <a:spcPts val="600"/>
              </a:spcAft>
              <a:buClr>
                <a:srgbClr val="D9722D"/>
              </a:buClr>
              <a:buFontTx/>
              <a:buBlip>
                <a:blip r:embed="rId3"/>
              </a:buBlip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Informationen und Antworten auf Ihre Fragen zum Kindergarten</a:t>
            </a:r>
          </a:p>
          <a:p>
            <a:pPr marL="171450" lvl="0" indent="-171450">
              <a:lnSpc>
                <a:spcPct val="110000"/>
              </a:lnSpc>
              <a:spcAft>
                <a:spcPts val="600"/>
              </a:spcAft>
              <a:buClr>
                <a:srgbClr val="D9722D"/>
              </a:buClr>
              <a:buFontTx/>
              <a:buBlip>
                <a:blip r:embed="rId3"/>
              </a:buBlip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Kennenlernen eines Kindergartens</a:t>
            </a:r>
          </a:p>
          <a:p>
            <a:pPr marL="171450" marR="0" lvl="0" indent="-17145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sz="1200" dirty="0" err="1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Spass</a:t>
            </a: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 mit Ihrem Kind und anderen Familien</a:t>
            </a:r>
          </a:p>
          <a:p>
            <a:pPr marL="171450" lvl="0" indent="-171450">
              <a:lnSpc>
                <a:spcPct val="110000"/>
              </a:lnSpc>
              <a:spcAft>
                <a:spcPts val="600"/>
              </a:spcAft>
              <a:buClr>
                <a:srgbClr val="D9722D"/>
              </a:buClr>
              <a:buFontTx/>
              <a:buBlip>
                <a:blip r:embed="rId3"/>
              </a:buBlip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Gelegenheit mit Ihrem Kind neue Spiele auszuprobieren</a:t>
            </a:r>
          </a:p>
          <a:p>
            <a:pPr marL="171450" marR="0" lvl="0" indent="-17145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Spielesammlung und Kinderbücher für zu Hause</a:t>
            </a:r>
          </a:p>
          <a:p>
            <a:pPr marL="171450" marR="0" lvl="0" indent="-17145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Austausch über Erziehung</a:t>
            </a: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de-DE" sz="1200" b="0" i="1" u="none" strike="noStrike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«Dank </a:t>
            </a:r>
            <a:r>
              <a:rPr kumimoji="0" lang="de-CH" altLang="de-DE" sz="1200" b="0" i="1" u="none" strike="noStrike" cap="none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ping:pong</a:t>
            </a:r>
            <a:r>
              <a:rPr kumimoji="0" lang="de-CH" altLang="de-DE" sz="1200" b="0" i="1" u="none" strike="noStrike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 haben wir mehr Kontakt zu anderen Familien und ich weiss jetzt mehr über den Kindergarten.»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Mutter von </a:t>
            </a:r>
            <a:r>
              <a:rPr kumimoji="0" lang="de-CH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Zaira</a:t>
            </a: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4 Jahre alt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altLang="de-DE" sz="1200" b="0" i="1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+mn-lt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de-DE" sz="1200" b="0" i="1" u="none" strike="noStrike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«Seit </a:t>
            </a:r>
            <a:r>
              <a:rPr kumimoji="0" lang="de-CH" altLang="de-DE" sz="1200" b="0" i="1" u="none" strike="noStrike" cap="none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ping:pong</a:t>
            </a:r>
            <a:r>
              <a:rPr kumimoji="0" lang="de-CH" altLang="de-DE" sz="1200" b="0" i="1" u="none" strike="noStrike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 spiele ich mehr mit meinem Kind. Er spielt auch mehr mit anderen Kindern.»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Vater von Matteo, 3 Jahre alt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pic>
        <p:nvPicPr>
          <p:cNvPr id="19" name="Bild 22">
            <a:extLst>
              <a:ext uri="{FF2B5EF4-FFF2-40B4-BE49-F238E27FC236}">
                <a16:creationId xmlns:a16="http://schemas.microsoft.com/office/drawing/2014/main" id="{56B746F0-DC32-8F44-B6B3-D02E4F8E8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4" y="6758369"/>
            <a:ext cx="386064" cy="45387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03DE2C1-C77E-0F40-9461-E4F53FCC3557}"/>
              </a:ext>
            </a:extLst>
          </p:cNvPr>
          <p:cNvSpPr txBox="1"/>
          <p:nvPr userDrawn="1"/>
        </p:nvSpPr>
        <p:spPr>
          <a:xfrm>
            <a:off x="7583273" y="840116"/>
            <a:ext cx="2600071" cy="4475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200" b="1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Ja, ich interessiere mich für </a:t>
            </a:r>
            <a:r>
              <a:rPr lang="de-DE" sz="1200" b="1" i="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ping:pong</a:t>
            </a:r>
            <a:endParaRPr lang="de-DE" sz="12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2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(8 Elterntreffen, Dauer: 2h)</a:t>
            </a:r>
            <a:endParaRPr lang="de-DE" sz="12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2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  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Name &amp; Vorname des Kindes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 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Name &amp; Vorname der Eltern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Strasse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Ort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Telefon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Mail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55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3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txStyles>
    <p:titleStyle>
      <a:lvl1pPr algn="l" defTabSz="755963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2" indent="-188992" algn="l" defTabSz="755963" rtl="0" eaLnBrk="1" latinLnBrk="0" hangingPunct="1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71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53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34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15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97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77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59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40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1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63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44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25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05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87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68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49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ule-stans.ch" TargetMode="External"/><Relationship Id="rId2" Type="http://schemas.openxmlformats.org/officeDocument/2006/relationships/hyperlink" Target="mailto:ines.graber@schule-stans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94937" y="206654"/>
            <a:ext cx="3359897" cy="7126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CH" sz="12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endParaRPr lang="de-CH" sz="1200" b="1" dirty="0">
              <a:solidFill>
                <a:schemeClr val="tx1"/>
              </a:solidFill>
            </a:endParaRPr>
          </a:p>
          <a:p>
            <a:endParaRPr lang="de-CH" sz="1200" b="1" dirty="0">
              <a:solidFill>
                <a:schemeClr val="tx1"/>
              </a:solidFill>
            </a:endParaRPr>
          </a:p>
          <a:p>
            <a:endParaRPr lang="de-CH" sz="1400" b="1" dirty="0">
              <a:solidFill>
                <a:srgbClr val="E77A2C"/>
              </a:solidFill>
            </a:endParaRPr>
          </a:p>
          <a:p>
            <a:endParaRPr lang="de-CH" sz="1400" b="1" dirty="0">
              <a:solidFill>
                <a:srgbClr val="E77A2C"/>
              </a:solidFill>
            </a:endParaRPr>
          </a:p>
          <a:p>
            <a:r>
              <a:rPr lang="de-CH" sz="1400" b="1" dirty="0">
                <a:solidFill>
                  <a:srgbClr val="E77A2C"/>
                </a:solidFill>
              </a:rPr>
              <a:t>Welches sind die Ziele von </a:t>
            </a:r>
            <a:r>
              <a:rPr lang="de-CH" sz="1400" b="1" dirty="0" err="1">
                <a:solidFill>
                  <a:srgbClr val="E77A2C"/>
                </a:solidFill>
              </a:rPr>
              <a:t>ping:pong</a:t>
            </a:r>
            <a:r>
              <a:rPr lang="de-CH" sz="1400" b="1" dirty="0">
                <a:solidFill>
                  <a:srgbClr val="E77A2C"/>
                </a:solidFill>
              </a:rPr>
              <a:t>?</a:t>
            </a:r>
          </a:p>
          <a:p>
            <a:endParaRPr lang="de-CH" sz="1200" dirty="0">
              <a:solidFill>
                <a:srgbClr val="E77A2C"/>
              </a:solidFill>
            </a:endParaRPr>
          </a:p>
          <a:p>
            <a:pPr fontAlgn="base"/>
            <a:r>
              <a:rPr lang="de-CH" sz="1200" dirty="0">
                <a:solidFill>
                  <a:schemeClr val="tx1"/>
                </a:solidFill>
              </a:rPr>
              <a:t>Es ist uns wichtig, allen Kindern einen guten Start im Kindergarten zu ermöglichen. Denn gute Ausgangschancen beim Eintritt ins Bildungssystem wirken sich positiv auf den weiteren schulischen Verlauf aus.</a:t>
            </a:r>
          </a:p>
          <a:p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r>
              <a:rPr lang="de-CH" sz="1200" dirty="0">
                <a:solidFill>
                  <a:schemeClr val="tx1"/>
                </a:solidFill>
              </a:rPr>
              <a:t>Acht auf das Jahr verteilte Elterntreffen (zwischen Oktober und Juni) begleiten Eltern und Kind während dem ersten Kindergartenjahr.</a:t>
            </a:r>
          </a:p>
          <a:p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r>
              <a:rPr lang="de-CH" sz="1400" b="1" dirty="0">
                <a:solidFill>
                  <a:srgbClr val="E77A2C"/>
                </a:solidFill>
              </a:rPr>
              <a:t>Elterntreffen </a:t>
            </a:r>
            <a:r>
              <a:rPr lang="de-CH" sz="1400" b="1" dirty="0" err="1">
                <a:solidFill>
                  <a:srgbClr val="E77A2C"/>
                </a:solidFill>
              </a:rPr>
              <a:t>ping:pong</a:t>
            </a:r>
            <a:r>
              <a:rPr lang="de-CH" sz="1400" b="1" dirty="0">
                <a:solidFill>
                  <a:srgbClr val="E77A2C"/>
                </a:solidFill>
              </a:rPr>
              <a:t> </a:t>
            </a:r>
          </a:p>
          <a:p>
            <a:endParaRPr lang="de-CH" sz="1200" dirty="0">
              <a:solidFill>
                <a:srgbClr val="E77A2C"/>
              </a:solidFill>
            </a:endParaRPr>
          </a:p>
          <a:p>
            <a:pPr fontAlgn="base"/>
            <a:r>
              <a:rPr lang="de-CH" sz="1200" dirty="0">
                <a:solidFill>
                  <a:schemeClr val="tx1"/>
                </a:solidFill>
              </a:rPr>
              <a:t>1. Willkommen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2. Spielen und Lernen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3. Miteinander reden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4. Eigenes Thema (Was beschäftigt die Eltern?)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5. Sicherheit geben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6. Selbständigkeit unterstützen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7. Den Kindergarten kennenlernen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8. Brücke zwischen Familie und Kindergarten</a:t>
            </a:r>
            <a:br>
              <a:rPr lang="de-CH" sz="1200" dirty="0">
                <a:solidFill>
                  <a:schemeClr val="tx1"/>
                </a:solidFill>
              </a:rPr>
            </a:br>
            <a:endParaRPr lang="de-CH" sz="1200" dirty="0">
              <a:solidFill>
                <a:schemeClr val="tx1"/>
              </a:solidFill>
            </a:endParaRPr>
          </a:p>
          <a:p>
            <a:pPr fontAlgn="base"/>
            <a:r>
              <a:rPr lang="de-CH" sz="1200" dirty="0">
                <a:solidFill>
                  <a:schemeClr val="tx1"/>
                </a:solidFill>
              </a:rPr>
              <a:t>Die Treffen 7 und 8 finden im Kindergarten statt.</a:t>
            </a:r>
          </a:p>
          <a:p>
            <a:endParaRPr lang="de-DE" sz="14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4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694937" y="206654"/>
            <a:ext cx="3359897" cy="7126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CH" sz="1600" b="1" dirty="0">
              <a:solidFill>
                <a:schemeClr val="tx1"/>
              </a:solidFill>
            </a:endParaRPr>
          </a:p>
          <a:p>
            <a:pPr algn="ctr"/>
            <a:r>
              <a:rPr lang="de-CH" sz="1400" dirty="0" err="1">
                <a:solidFill>
                  <a:schemeClr val="tx1"/>
                </a:solidFill>
              </a:rPr>
              <a:t>Ping:pong</a:t>
            </a:r>
            <a:r>
              <a:rPr lang="de-CH" sz="1400" dirty="0">
                <a:solidFill>
                  <a:schemeClr val="tx1"/>
                </a:solidFill>
              </a:rPr>
              <a:t> wird von einer erfahrenen Kindergartenlehrperson geleitet.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Im Schuljahr 2023/24 finden die Treffen wie folgt statt: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Jeweils am Dienstag vom 13.00 – 15.00 Uhr</a:t>
            </a:r>
          </a:p>
          <a:p>
            <a:pPr algn="ctr"/>
            <a:endParaRPr lang="de-CH" sz="14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Haben Sie Fragen oder möchten Sie teilnehmen? 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Kontakt: Ines Graber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hlinkClick r:id="rId2"/>
              </a:rPr>
              <a:t>ines.graber@schule-stans.ch</a:t>
            </a:r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400" b="1" dirty="0">
                <a:solidFill>
                  <a:schemeClr val="tx1"/>
                </a:solidFill>
              </a:rPr>
              <a:t>Ihre Anmeldung senden Sie bitte an: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Schuladministration</a:t>
            </a:r>
          </a:p>
          <a:p>
            <a:pPr algn="ctr"/>
            <a:r>
              <a:rPr lang="de-CH" sz="1400" dirty="0" err="1">
                <a:solidFill>
                  <a:schemeClr val="tx1"/>
                </a:solidFill>
              </a:rPr>
              <a:t>Tellenmattstrasse</a:t>
            </a:r>
            <a:r>
              <a:rPr lang="de-CH" sz="1400" dirty="0">
                <a:solidFill>
                  <a:schemeClr val="tx1"/>
                </a:solidFill>
              </a:rPr>
              <a:t> 5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6370 Stans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  <a:hlinkClick r:id="rId3"/>
              </a:rPr>
              <a:t>info@schule-stans.ch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</a:p>
          <a:p>
            <a:endParaRPr lang="de-CH" sz="1200" b="1" dirty="0"/>
          </a:p>
          <a:p>
            <a:pPr algn="ctr"/>
            <a:r>
              <a:rPr lang="de-CH" sz="2000" b="1" dirty="0">
                <a:solidFill>
                  <a:srgbClr val="E77A2C"/>
                </a:solidFill>
              </a:rPr>
              <a:t>Wir freuen uns auf Sie!</a:t>
            </a:r>
            <a:endParaRPr lang="de-CH" dirty="0">
              <a:solidFill>
                <a:srgbClr val="E77A2C"/>
              </a:solidFill>
            </a:endParaRPr>
          </a:p>
          <a:p>
            <a:r>
              <a:rPr lang="de-CH" b="1" dirty="0"/>
              <a:t>Wir freuen uns auf Sie!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E750FE-6B11-447F-812D-F9B59FDB98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88" y="6314474"/>
            <a:ext cx="1737836" cy="808038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ED0C1AD-D12E-458A-A224-150DF9032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98754"/>
              </p:ext>
            </p:extLst>
          </p:nvPr>
        </p:nvGraphicFramePr>
        <p:xfrm>
          <a:off x="3907032" y="1962145"/>
          <a:ext cx="293570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853">
                  <a:extLst>
                    <a:ext uri="{9D8B030D-6E8A-4147-A177-3AD203B41FA5}">
                      <a16:colId xmlns:a16="http://schemas.microsoft.com/office/drawing/2014/main" val="2932115239"/>
                    </a:ext>
                  </a:extLst>
                </a:gridCol>
                <a:gridCol w="1467853">
                  <a:extLst>
                    <a:ext uri="{9D8B030D-6E8A-4147-A177-3AD203B41FA5}">
                      <a16:colId xmlns:a16="http://schemas.microsoft.com/office/drawing/2014/main" val="2923181270"/>
                    </a:ext>
                  </a:extLst>
                </a:gridCol>
              </a:tblGrid>
              <a:tr h="270916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17.10.2023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20.02.2024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73287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14.11.2023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12.03.2024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422687"/>
                  </a:ext>
                </a:extLst>
              </a:tr>
              <a:tr h="278937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12.12.2023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/>
                        <a:t>26.03.2024</a:t>
                      </a:r>
                      <a:endParaRPr lang="de-CH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17641"/>
                  </a:ext>
                </a:extLst>
              </a:tr>
              <a:tr h="278135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16.01.2024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07.05.2024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3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126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d93cac-436e-4630-9ed8-c424205210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93B8899252E04EBB03BE42BCDD7B63" ma:contentTypeVersion="14" ma:contentTypeDescription="Ein neues Dokument erstellen." ma:contentTypeScope="" ma:versionID="61aa06faf5cb342e4eb514bc0a42ddaa">
  <xsd:schema xmlns:xsd="http://www.w3.org/2001/XMLSchema" xmlns:xs="http://www.w3.org/2001/XMLSchema" xmlns:p="http://schemas.microsoft.com/office/2006/metadata/properties" xmlns:ns3="9a8602b8-bf2a-49cb-ac69-07b95b7cef9b" xmlns:ns4="93d93cac-436e-4630-9ed8-c4242052105d" targetNamespace="http://schemas.microsoft.com/office/2006/metadata/properties" ma:root="true" ma:fieldsID="0ec68346ca2ddc0f8d57c6133a532fb5" ns3:_="" ns4:_="">
    <xsd:import namespace="9a8602b8-bf2a-49cb-ac69-07b95b7cef9b"/>
    <xsd:import namespace="93d93cac-436e-4630-9ed8-c4242052105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602b8-bf2a-49cb-ac69-07b95b7cef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93cac-436e-4630-9ed8-c42420521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413645-6C69-4C2B-A708-BEE5E7010A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A12F3-F0B4-4C4F-BF06-79A861B7DF2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3d93cac-436e-4630-9ed8-c4242052105d"/>
    <ds:schemaRef ds:uri="9a8602b8-bf2a-49cb-ac69-07b95b7cef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EF8F06-0A7D-4D8B-AE74-58AC20AC5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602b8-bf2a-49cb-ac69-07b95b7cef9b"/>
    <ds:schemaRef ds:uri="93d93cac-436e-4630-9ed8-c42420521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Benutzerdefiniert</PresentationFormat>
  <Paragraphs>52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Milch</dc:creator>
  <cp:lastModifiedBy>Zumstein Gabriela</cp:lastModifiedBy>
  <cp:revision>47</cp:revision>
  <cp:lastPrinted>2021-06-10T11:54:49Z</cp:lastPrinted>
  <dcterms:created xsi:type="dcterms:W3CDTF">2017-05-30T14:29:46Z</dcterms:created>
  <dcterms:modified xsi:type="dcterms:W3CDTF">2023-05-09T08:41:35Z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0x010100CB93B8899252E04EBB03BE42BCDD7B63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</Properties>
</file>